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4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83" r:id="rId25"/>
    <p:sldId id="27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5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1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2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7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0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9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4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0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98A7E-0194-495F-8972-483FCCA78718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E6674-D1B9-48AA-A5BE-001D7C8A9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hammedaziz953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8001000" cy="4876800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Source of Energy in the Stars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[Astrophysics]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Mohammed </a:t>
            </a:r>
            <a:r>
              <a:rPr lang="en-US" sz="4000" b="1" dirty="0" err="1">
                <a:solidFill>
                  <a:srgbClr val="FF0000"/>
                </a:solidFill>
              </a:rPr>
              <a:t>Azeez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Saeed</a:t>
            </a: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b="1" dirty="0">
                <a:solidFill>
                  <a:srgbClr val="FF0000"/>
                </a:solidFill>
                <a:hlinkClick r:id="rId2"/>
              </a:rPr>
              <a:t>mohammedaziz953@gmail.com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</a:p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A59-New </a:t>
            </a:r>
            <a:r>
              <a:rPr lang="en-US" sz="4000" b="1" dirty="0" err="1">
                <a:solidFill>
                  <a:schemeClr val="bg1">
                    <a:lumMod val="50000"/>
                  </a:schemeClr>
                </a:solidFill>
              </a:rPr>
              <a:t>Zanko</a:t>
            </a:r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 Village</a:t>
            </a:r>
          </a:p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Erbil, Kurdistan Region-Iraq </a:t>
            </a:r>
          </a:p>
          <a:p>
            <a:r>
              <a:rPr lang="en-US" sz="4000" b="1" dirty="0">
                <a:solidFill>
                  <a:srgbClr val="92D050"/>
                </a:solidFill>
              </a:rPr>
              <a:t>February 19</a:t>
            </a:r>
            <a:r>
              <a:rPr lang="en-US" sz="4000" b="1" baseline="30000" dirty="0">
                <a:solidFill>
                  <a:srgbClr val="92D050"/>
                </a:solidFill>
              </a:rPr>
              <a:t>th</a:t>
            </a:r>
            <a:r>
              <a:rPr lang="en-US" sz="4000" b="1" dirty="0">
                <a:solidFill>
                  <a:srgbClr val="92D050"/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28891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lifetime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lifetime (t) is defined as the energy stored in the object divide by Luminosity.</a:t>
            </a:r>
          </a:p>
          <a:p>
            <a:r>
              <a:rPr lang="en-US" dirty="0"/>
              <a:t>t = E/ L       …… L=Luminosity</a:t>
            </a:r>
          </a:p>
        </p:txBody>
      </p:sp>
    </p:spTree>
    <p:extLst>
      <p:ext uri="{BB962C8B-B14F-4D97-AF65-F5344CB8AC3E}">
        <p14:creationId xmlns:p14="http://schemas.microsoft.com/office/powerpoint/2010/main" val="302085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1-Gravitational Potential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energy stored in the Sun (E) = 0.5X gravitational potential energy(P.E)</a:t>
            </a:r>
          </a:p>
          <a:p>
            <a:r>
              <a:rPr lang="en-US" dirty="0"/>
              <a:t>E=0.5 X P.E</a:t>
            </a:r>
          </a:p>
          <a:p>
            <a:r>
              <a:rPr lang="en-US" dirty="0"/>
              <a:t>From </a:t>
            </a:r>
            <a:r>
              <a:rPr lang="en-US" dirty="0" err="1"/>
              <a:t>virial</a:t>
            </a:r>
            <a:r>
              <a:rPr lang="en-US" dirty="0"/>
              <a:t> theorem P.E= (3/5)X (GM</a:t>
            </a:r>
            <a:r>
              <a:rPr lang="en-US" baseline="30000" dirty="0"/>
              <a:t>2</a:t>
            </a:r>
            <a:r>
              <a:rPr lang="en-US" dirty="0"/>
              <a:t>/R) </a:t>
            </a:r>
          </a:p>
          <a:p>
            <a:r>
              <a:rPr lang="en-US" dirty="0"/>
              <a:t>Therefore E= 0.5X (3/5)X (GM</a:t>
            </a:r>
            <a:r>
              <a:rPr lang="en-US" baseline="30000" dirty="0"/>
              <a:t>2</a:t>
            </a:r>
            <a:r>
              <a:rPr lang="en-US" dirty="0"/>
              <a:t>/R)</a:t>
            </a:r>
          </a:p>
          <a:p>
            <a:r>
              <a:rPr lang="en-US" dirty="0"/>
              <a:t> E = 1.1x 10</a:t>
            </a:r>
            <a:r>
              <a:rPr lang="en-US" baseline="30000" dirty="0"/>
              <a:t>48</a:t>
            </a:r>
            <a:r>
              <a:rPr lang="en-US" dirty="0"/>
              <a:t> erg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g</a:t>
            </a:r>
            <a:r>
              <a:rPr lang="en-US" dirty="0"/>
              <a:t> =E/L = 1.1x10</a:t>
            </a:r>
            <a:r>
              <a:rPr lang="en-US" baseline="30000" dirty="0"/>
              <a:t>48</a:t>
            </a:r>
            <a:r>
              <a:rPr lang="en-US" dirty="0"/>
              <a:t>/4x10</a:t>
            </a:r>
            <a:r>
              <a:rPr lang="en-US" baseline="30000" dirty="0"/>
              <a:t>33</a:t>
            </a:r>
            <a:r>
              <a:rPr lang="en-US" dirty="0"/>
              <a:t> = 3x10</a:t>
            </a:r>
            <a:r>
              <a:rPr lang="en-US" baseline="30000" dirty="0"/>
              <a:t>15</a:t>
            </a:r>
            <a:r>
              <a:rPr lang="en-US" dirty="0"/>
              <a:t> Sec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g</a:t>
            </a:r>
            <a:r>
              <a:rPr lang="en-US" dirty="0"/>
              <a:t> = 1x10</a:t>
            </a:r>
            <a:r>
              <a:rPr lang="en-US" baseline="30000" dirty="0"/>
              <a:t>7</a:t>
            </a:r>
            <a:r>
              <a:rPr lang="en-US" dirty="0"/>
              <a:t> years= 10 million years ,  very short, kelvin time</a:t>
            </a:r>
          </a:p>
        </p:txBody>
      </p:sp>
    </p:spTree>
    <p:extLst>
      <p:ext uri="{BB962C8B-B14F-4D97-AF65-F5344CB8AC3E}">
        <p14:creationId xmlns:p14="http://schemas.microsoft.com/office/powerpoint/2010/main" val="61272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energy released in each atom in the chemical reaction is a bout 1 </a:t>
            </a:r>
            <a:r>
              <a:rPr lang="en-US" dirty="0" err="1"/>
              <a:t>eV</a:t>
            </a:r>
            <a:r>
              <a:rPr lang="en-US" dirty="0"/>
              <a:t>.</a:t>
            </a:r>
          </a:p>
          <a:p>
            <a:r>
              <a:rPr lang="en-US" dirty="0"/>
              <a:t>Thus total energy released in the Sun ( assuming the total mass of the sun is made off protons) will be ;</a:t>
            </a:r>
          </a:p>
          <a:p>
            <a:r>
              <a:rPr lang="en-US" dirty="0"/>
              <a:t>1 </a:t>
            </a:r>
            <a:r>
              <a:rPr lang="en-US" dirty="0" err="1"/>
              <a:t>eV</a:t>
            </a:r>
            <a:r>
              <a:rPr lang="en-US" dirty="0"/>
              <a:t> x total number of protons</a:t>
            </a:r>
          </a:p>
          <a:p>
            <a:r>
              <a:rPr lang="en-US" dirty="0"/>
              <a:t>Number of protons= mass of the sun/mass of 1 proton</a:t>
            </a:r>
          </a:p>
        </p:txBody>
      </p:sp>
    </p:spTree>
    <p:extLst>
      <p:ext uri="{BB962C8B-B14F-4D97-AF65-F5344CB8AC3E}">
        <p14:creationId xmlns:p14="http://schemas.microsoft.com/office/powerpoint/2010/main" val="18502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number of protons = 2x10</a:t>
            </a:r>
            <a:r>
              <a:rPr lang="en-US" baseline="30000" dirty="0"/>
              <a:t>33</a:t>
            </a:r>
            <a:r>
              <a:rPr lang="en-US" dirty="0"/>
              <a:t>/1.67x10</a:t>
            </a:r>
            <a:r>
              <a:rPr lang="en-US" baseline="30000" dirty="0"/>
              <a:t>-24</a:t>
            </a:r>
          </a:p>
          <a:p>
            <a:r>
              <a:rPr lang="en-US" dirty="0"/>
              <a:t>Thus E= 1eVx1.6x10</a:t>
            </a:r>
            <a:r>
              <a:rPr lang="en-US" baseline="30000" dirty="0"/>
              <a:t>-12</a:t>
            </a:r>
            <a:r>
              <a:rPr lang="en-US" dirty="0"/>
              <a:t>x2x10</a:t>
            </a:r>
            <a:r>
              <a:rPr lang="en-US" baseline="30000" dirty="0"/>
              <a:t>33</a:t>
            </a:r>
            <a:r>
              <a:rPr lang="en-US" dirty="0"/>
              <a:t>/1.67x10</a:t>
            </a:r>
            <a:r>
              <a:rPr lang="en-US" baseline="30000" dirty="0"/>
              <a:t>-24</a:t>
            </a:r>
          </a:p>
          <a:p>
            <a:r>
              <a:rPr lang="en-US" dirty="0"/>
              <a:t>E= 2x10</a:t>
            </a:r>
            <a:r>
              <a:rPr lang="en-US" baseline="30000" dirty="0"/>
              <a:t>45</a:t>
            </a:r>
            <a:r>
              <a:rPr lang="en-US" dirty="0"/>
              <a:t> erg</a:t>
            </a:r>
          </a:p>
          <a:p>
            <a:r>
              <a:rPr lang="en-US" dirty="0"/>
              <a:t>t</a:t>
            </a:r>
            <a:r>
              <a:rPr lang="en-US" baseline="-25000" dirty="0"/>
              <a:t>o</a:t>
            </a:r>
            <a:r>
              <a:rPr lang="en-US" dirty="0"/>
              <a:t> = 2x10</a:t>
            </a:r>
            <a:r>
              <a:rPr lang="en-US" baseline="30000" dirty="0"/>
              <a:t>33</a:t>
            </a:r>
            <a:r>
              <a:rPr lang="en-US" dirty="0"/>
              <a:t>/4x10</a:t>
            </a:r>
            <a:r>
              <a:rPr lang="en-US" baseline="30000" dirty="0"/>
              <a:t>33</a:t>
            </a:r>
            <a:r>
              <a:rPr lang="en-US" dirty="0"/>
              <a:t> = 5x10</a:t>
            </a:r>
            <a:r>
              <a:rPr lang="en-US" baseline="30000" dirty="0"/>
              <a:t>11</a:t>
            </a:r>
            <a:r>
              <a:rPr lang="en-US" dirty="0"/>
              <a:t> sec = 1.6x10</a:t>
            </a: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sz="2800" dirty="0"/>
              <a:t>years</a:t>
            </a:r>
          </a:p>
          <a:p>
            <a:pPr marL="0" indent="0">
              <a:buNone/>
            </a:pPr>
            <a:r>
              <a:rPr lang="en-US" sz="2800" dirty="0"/>
              <a:t>  = 16000 years.</a:t>
            </a:r>
          </a:p>
          <a:p>
            <a:r>
              <a:rPr lang="en-US" dirty="0"/>
              <a:t>This is also very small period</a:t>
            </a:r>
          </a:p>
        </p:txBody>
      </p:sp>
    </p:spTree>
    <p:extLst>
      <p:ext uri="{BB962C8B-B14F-4D97-AF65-F5344CB8AC3E}">
        <p14:creationId xmlns:p14="http://schemas.microsoft.com/office/powerpoint/2010/main" val="266628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amount of energy releases in nuclear reaction is about 1MeV /atom</a:t>
            </a:r>
          </a:p>
          <a:p>
            <a:r>
              <a:rPr lang="en-US" dirty="0"/>
              <a:t>E = 1x10</a:t>
            </a:r>
            <a:r>
              <a:rPr lang="en-US" baseline="30000" dirty="0"/>
              <a:t>6</a:t>
            </a:r>
            <a:r>
              <a:rPr lang="en-US" dirty="0"/>
              <a:t>x1.6x10</a:t>
            </a:r>
            <a:r>
              <a:rPr lang="en-US" baseline="30000" dirty="0"/>
              <a:t>-12</a:t>
            </a:r>
            <a:r>
              <a:rPr lang="en-US" dirty="0"/>
              <a:t>x2x10</a:t>
            </a:r>
            <a:r>
              <a:rPr lang="en-US" baseline="30000" dirty="0"/>
              <a:t>33</a:t>
            </a:r>
            <a:r>
              <a:rPr lang="en-US" dirty="0"/>
              <a:t>/1.67x10</a:t>
            </a:r>
            <a:r>
              <a:rPr lang="en-US" baseline="30000" dirty="0"/>
              <a:t>-24</a:t>
            </a:r>
          </a:p>
          <a:p>
            <a:r>
              <a:rPr lang="en-US" dirty="0"/>
              <a:t>E= 2x10</a:t>
            </a:r>
            <a:r>
              <a:rPr lang="en-US" baseline="30000" dirty="0"/>
              <a:t>51</a:t>
            </a:r>
            <a:r>
              <a:rPr lang="en-US" dirty="0"/>
              <a:t> erg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 = 2x10</a:t>
            </a:r>
            <a:r>
              <a:rPr lang="en-US" baseline="30000" dirty="0"/>
              <a:t>51</a:t>
            </a:r>
            <a:r>
              <a:rPr lang="en-US" dirty="0"/>
              <a:t>/4x10</a:t>
            </a:r>
            <a:r>
              <a:rPr lang="en-US" baseline="30000" dirty="0"/>
              <a:t>33</a:t>
            </a:r>
            <a:r>
              <a:rPr lang="en-US" dirty="0"/>
              <a:t> = 0.5x10</a:t>
            </a:r>
            <a:r>
              <a:rPr lang="en-US" baseline="30000" dirty="0"/>
              <a:t>18</a:t>
            </a:r>
            <a:r>
              <a:rPr lang="en-US" dirty="0"/>
              <a:t> sec </a:t>
            </a:r>
          </a:p>
          <a:p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 =15.8x10</a:t>
            </a:r>
            <a:r>
              <a:rPr lang="en-US" baseline="30000" dirty="0"/>
              <a:t>9</a:t>
            </a:r>
            <a:r>
              <a:rPr lang="en-US" dirty="0"/>
              <a:t> years</a:t>
            </a:r>
          </a:p>
        </p:txBody>
      </p:sp>
    </p:spTree>
    <p:extLst>
      <p:ext uri="{BB962C8B-B14F-4D97-AF65-F5344CB8AC3E}">
        <p14:creationId xmlns:p14="http://schemas.microsoft.com/office/powerpoint/2010/main" val="2810954895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expected lifetime of the Sun is about 10 billion years and at the moment the sun is in its middle age.</a:t>
            </a:r>
          </a:p>
          <a:p>
            <a:r>
              <a:rPr lang="en-US" dirty="0"/>
              <a:t>This result is compatible the lifetime.</a:t>
            </a:r>
          </a:p>
          <a:p>
            <a:r>
              <a:rPr lang="en-US" dirty="0"/>
              <a:t>Therefore , nuclear reactions are the source of energy in the Sun and stars.</a:t>
            </a:r>
          </a:p>
          <a:p>
            <a:r>
              <a:rPr lang="en-US" dirty="0"/>
              <a:t>The nuclear reactions producing energy in the Sun and stars are known as chain reactions.</a:t>
            </a:r>
          </a:p>
        </p:txBody>
      </p:sp>
    </p:spTree>
    <p:extLst>
      <p:ext uri="{BB962C8B-B14F-4D97-AF65-F5344CB8AC3E}">
        <p14:creationId xmlns:p14="http://schemas.microsoft.com/office/powerpoint/2010/main" val="370059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Reactions in the Stars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nuclear reactions producing energy in the stars are known as nuclear fusion chain reactions.</a:t>
            </a:r>
          </a:p>
          <a:p>
            <a:r>
              <a:rPr lang="en-US" dirty="0"/>
              <a:t>There are three types of nuclear chain reactions</a:t>
            </a:r>
          </a:p>
        </p:txBody>
      </p:sp>
    </p:spTree>
    <p:extLst>
      <p:ext uri="{BB962C8B-B14F-4D97-AF65-F5344CB8AC3E}">
        <p14:creationId xmlns:p14="http://schemas.microsoft.com/office/powerpoint/2010/main" val="279684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1- The chain reactions in the stars of the same mass as of the Sun and temperature about 10</a:t>
            </a:r>
            <a:r>
              <a:rPr lang="en-US" baseline="30000" dirty="0"/>
              <a:t>6</a:t>
            </a:r>
            <a:r>
              <a:rPr lang="en-US" dirty="0"/>
              <a:t>K are called proton-proton chain. As follow:</a:t>
            </a:r>
          </a:p>
          <a:p>
            <a:r>
              <a:rPr lang="en-US" baseline="30000" dirty="0"/>
              <a:t>1</a:t>
            </a:r>
            <a:r>
              <a:rPr lang="en-US" dirty="0"/>
              <a:t>H + </a:t>
            </a:r>
            <a:r>
              <a:rPr lang="en-US" baseline="30000" dirty="0"/>
              <a:t>1</a:t>
            </a:r>
            <a:r>
              <a:rPr lang="en-US" dirty="0"/>
              <a:t>H → </a:t>
            </a:r>
            <a:r>
              <a:rPr lang="en-US" baseline="30000" dirty="0"/>
              <a:t>2</a:t>
            </a:r>
            <a:r>
              <a:rPr lang="en-US" dirty="0"/>
              <a:t>H +e</a:t>
            </a:r>
            <a:r>
              <a:rPr lang="en-US" baseline="30000" dirty="0"/>
              <a:t>+</a:t>
            </a:r>
            <a:r>
              <a:rPr lang="en-US" dirty="0"/>
              <a:t> + </a:t>
            </a:r>
            <a:r>
              <a:rPr lang="el-GR" sz="4800" dirty="0"/>
              <a:t>ᵧ</a:t>
            </a:r>
            <a:endParaRPr lang="en-US" sz="4800" dirty="0"/>
          </a:p>
          <a:p>
            <a:r>
              <a:rPr lang="en-US" baseline="30000" dirty="0"/>
              <a:t>2</a:t>
            </a:r>
            <a:r>
              <a:rPr lang="en-US" dirty="0"/>
              <a:t>H + </a:t>
            </a:r>
            <a:r>
              <a:rPr lang="en-US" baseline="30000" dirty="0"/>
              <a:t>1</a:t>
            </a:r>
            <a:r>
              <a:rPr lang="en-US" dirty="0"/>
              <a:t>H → </a:t>
            </a:r>
            <a:r>
              <a:rPr lang="en-US" baseline="30000" dirty="0"/>
              <a:t>3</a:t>
            </a:r>
            <a:r>
              <a:rPr lang="en-US" dirty="0"/>
              <a:t>He + ɣ</a:t>
            </a:r>
          </a:p>
          <a:p>
            <a:r>
              <a:rPr lang="en-US" baseline="30000" dirty="0"/>
              <a:t>3</a:t>
            </a:r>
            <a:r>
              <a:rPr lang="en-US" dirty="0"/>
              <a:t>He + </a:t>
            </a:r>
            <a:r>
              <a:rPr lang="en-US" baseline="30000" dirty="0"/>
              <a:t>1</a:t>
            </a:r>
            <a:r>
              <a:rPr lang="en-US" dirty="0"/>
              <a:t>H → </a:t>
            </a:r>
            <a:r>
              <a:rPr lang="en-US" baseline="30000" dirty="0"/>
              <a:t>4</a:t>
            </a:r>
            <a:r>
              <a:rPr lang="en-US" dirty="0"/>
              <a:t>He + e+ + </a:t>
            </a:r>
            <a:r>
              <a:rPr lang="el-GR" sz="4400" dirty="0"/>
              <a:t>ᵧ</a:t>
            </a:r>
            <a:endParaRPr lang="en-US" sz="4400" dirty="0"/>
          </a:p>
          <a:p>
            <a:r>
              <a:rPr lang="en-US" dirty="0"/>
              <a:t>If each of the above reactions take place twice, then</a:t>
            </a:r>
          </a:p>
        </p:txBody>
      </p:sp>
    </p:spTree>
    <p:extLst>
      <p:ext uri="{BB962C8B-B14F-4D97-AF65-F5344CB8AC3E}">
        <p14:creationId xmlns:p14="http://schemas.microsoft.com/office/powerpoint/2010/main" val="3115881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 </a:t>
            </a:r>
            <a:r>
              <a:rPr lang="en-US" baseline="30000" dirty="0"/>
              <a:t>1</a:t>
            </a:r>
            <a:r>
              <a:rPr lang="en-US" dirty="0"/>
              <a:t>H + 2 </a:t>
            </a:r>
            <a:r>
              <a:rPr lang="en-US" baseline="30000" dirty="0"/>
              <a:t>1</a:t>
            </a:r>
            <a:r>
              <a:rPr lang="en-US" dirty="0"/>
              <a:t>H → 2 </a:t>
            </a:r>
            <a:r>
              <a:rPr lang="en-US" baseline="30000" dirty="0"/>
              <a:t>2</a:t>
            </a:r>
            <a:r>
              <a:rPr lang="en-US" dirty="0"/>
              <a:t>H +2e</a:t>
            </a:r>
            <a:r>
              <a:rPr lang="en-US" baseline="30000" dirty="0"/>
              <a:t>+</a:t>
            </a:r>
            <a:r>
              <a:rPr lang="en-US" dirty="0"/>
              <a:t> + 2</a:t>
            </a:r>
            <a:r>
              <a:rPr lang="el-GR" sz="4800" dirty="0"/>
              <a:t>ᵧ</a:t>
            </a:r>
            <a:endParaRPr lang="en-US" sz="4800" dirty="0"/>
          </a:p>
          <a:p>
            <a:r>
              <a:rPr lang="en-US" dirty="0"/>
              <a:t>2 </a:t>
            </a:r>
            <a:r>
              <a:rPr lang="en-US" baseline="30000" dirty="0"/>
              <a:t>1</a:t>
            </a:r>
            <a:r>
              <a:rPr lang="en-US" dirty="0"/>
              <a:t>H + 2 </a:t>
            </a:r>
            <a:r>
              <a:rPr lang="en-US" baseline="30000" dirty="0"/>
              <a:t>1</a:t>
            </a:r>
            <a:r>
              <a:rPr lang="en-US" dirty="0"/>
              <a:t>H → 2 </a:t>
            </a:r>
            <a:r>
              <a:rPr lang="en-US" baseline="30000" dirty="0"/>
              <a:t>3</a:t>
            </a:r>
            <a:r>
              <a:rPr lang="en-US" dirty="0"/>
              <a:t>He + 2ɣ</a:t>
            </a:r>
          </a:p>
          <a:p>
            <a:r>
              <a:rPr lang="en-US" baseline="30000" dirty="0"/>
              <a:t>3</a:t>
            </a:r>
            <a:r>
              <a:rPr lang="en-US" dirty="0"/>
              <a:t>He + </a:t>
            </a:r>
            <a:r>
              <a:rPr lang="en-US" baseline="30000" dirty="0"/>
              <a:t>3</a:t>
            </a:r>
            <a:r>
              <a:rPr lang="en-US" dirty="0"/>
              <a:t>He → </a:t>
            </a:r>
            <a:r>
              <a:rPr lang="en-US" baseline="30000" dirty="0"/>
              <a:t>4</a:t>
            </a:r>
            <a:r>
              <a:rPr lang="en-US" dirty="0"/>
              <a:t>He + </a:t>
            </a:r>
            <a:r>
              <a:rPr lang="en-US" baseline="30000" dirty="0"/>
              <a:t>1</a:t>
            </a:r>
            <a:r>
              <a:rPr lang="en-US" dirty="0"/>
              <a:t>H+</a:t>
            </a:r>
            <a:r>
              <a:rPr lang="en-US" baseline="30000" dirty="0"/>
              <a:t>1</a:t>
            </a:r>
            <a:r>
              <a:rPr lang="en-US" dirty="0"/>
              <a:t>H</a:t>
            </a:r>
          </a:p>
          <a:p>
            <a:r>
              <a:rPr lang="en-US" sz="4400" dirty="0"/>
              <a:t>It can be seen that 6 protons involved in the reactions and 2 protons released back. Thus  4 protons  converted in the reaction </a:t>
            </a:r>
          </a:p>
          <a:p>
            <a:r>
              <a:rPr lang="en-US" sz="4400" dirty="0"/>
              <a:t>4He+2e+ 2ɣ+ 2</a:t>
            </a:r>
            <a:r>
              <a:rPr lang="el-GR" sz="6600" dirty="0"/>
              <a:t>ᵧ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51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2- The nuclear chain reactions occurring in more massive stars producing heaver elements than helium is called </a:t>
            </a:r>
            <a:r>
              <a:rPr lang="en-US" dirty="0" err="1"/>
              <a:t>Tripple</a:t>
            </a:r>
            <a:r>
              <a:rPr lang="en-US" dirty="0"/>
              <a:t> alpha process.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heliums</a:t>
            </a:r>
            <a:r>
              <a:rPr lang="en-US" dirty="0"/>
              <a:t> are converted into </a:t>
            </a:r>
            <a:r>
              <a:rPr lang="en-US" baseline="30000" dirty="0"/>
              <a:t>12</a:t>
            </a:r>
            <a:r>
              <a:rPr lang="en-US" dirty="0"/>
              <a:t>C nucleus.</a:t>
            </a:r>
          </a:p>
          <a:p>
            <a:pPr marL="0" indent="0">
              <a:buNone/>
            </a:pPr>
            <a:r>
              <a:rPr lang="en-US" dirty="0"/>
              <a:t>The repulsion between 2 alpha is much bigger than the repulsion between 2 protons. For this, higher temperature is required , i.e.:</a:t>
            </a:r>
          </a:p>
          <a:p>
            <a:pPr marL="0" indent="0">
              <a:buNone/>
            </a:pPr>
            <a:r>
              <a:rPr lang="en-US" dirty="0"/>
              <a:t>T&gt;= 10</a:t>
            </a:r>
            <a:r>
              <a:rPr lang="en-US" baseline="30000" dirty="0"/>
              <a:t>8</a:t>
            </a:r>
            <a:r>
              <a:rPr lang="en-US" dirty="0"/>
              <a:t> K, as follow:</a:t>
            </a:r>
          </a:p>
        </p:txBody>
      </p:sp>
    </p:spTree>
    <p:extLst>
      <p:ext uri="{BB962C8B-B14F-4D97-AF65-F5344CB8AC3E}">
        <p14:creationId xmlns:p14="http://schemas.microsoft.com/office/powerpoint/2010/main" val="4620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Solar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Solar energy(Radiation) is the energy releases from the sun. </a:t>
            </a:r>
          </a:p>
          <a:p>
            <a:pPr>
              <a:defRPr/>
            </a:pPr>
            <a:r>
              <a:rPr lang="en-US" dirty="0"/>
              <a:t>This energy is transferred in all directions into space .</a:t>
            </a:r>
          </a:p>
          <a:p>
            <a:pPr>
              <a:defRPr/>
            </a:pPr>
            <a:r>
              <a:rPr lang="en-US" dirty="0"/>
              <a:t>The energy released carried away by radiation which  made of photons.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42261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4</a:t>
            </a:r>
            <a:r>
              <a:rPr lang="en-US" dirty="0"/>
              <a:t>He+</a:t>
            </a:r>
            <a:r>
              <a:rPr lang="en-US" baseline="30000" dirty="0"/>
              <a:t>4</a:t>
            </a:r>
            <a:r>
              <a:rPr lang="en-US" dirty="0"/>
              <a:t>He → </a:t>
            </a:r>
            <a:r>
              <a:rPr lang="en-US" baseline="30000" dirty="0"/>
              <a:t>8</a:t>
            </a:r>
            <a:r>
              <a:rPr lang="en-US" dirty="0"/>
              <a:t>Be+ ɣ</a:t>
            </a:r>
          </a:p>
          <a:p>
            <a:r>
              <a:rPr lang="en-US" baseline="30000" dirty="0"/>
              <a:t>8</a:t>
            </a:r>
            <a:r>
              <a:rPr lang="en-US" dirty="0"/>
              <a:t>Be+</a:t>
            </a:r>
            <a:r>
              <a:rPr lang="en-US" baseline="30000" dirty="0"/>
              <a:t>4</a:t>
            </a:r>
            <a:r>
              <a:rPr lang="en-US" dirty="0"/>
              <a:t>He → </a:t>
            </a:r>
            <a:r>
              <a:rPr lang="en-US" baseline="30000" dirty="0"/>
              <a:t>12</a:t>
            </a:r>
            <a:r>
              <a:rPr lang="en-US" dirty="0"/>
              <a:t>C+ɣ</a:t>
            </a:r>
          </a:p>
          <a:p>
            <a:r>
              <a:rPr lang="en-US" dirty="0"/>
              <a:t>By adding these two equations, we get:</a:t>
            </a:r>
          </a:p>
          <a:p>
            <a:r>
              <a:rPr lang="en-US" baseline="30000" dirty="0"/>
              <a:t>4</a:t>
            </a:r>
            <a:r>
              <a:rPr lang="en-US" dirty="0"/>
              <a:t>He+</a:t>
            </a:r>
            <a:r>
              <a:rPr lang="en-US" baseline="30000" dirty="0"/>
              <a:t>4</a:t>
            </a:r>
            <a:r>
              <a:rPr lang="en-US" dirty="0"/>
              <a:t>He+</a:t>
            </a:r>
            <a:r>
              <a:rPr lang="en-US" baseline="30000" dirty="0"/>
              <a:t>4</a:t>
            </a:r>
            <a:r>
              <a:rPr lang="en-US" dirty="0"/>
              <a:t>He → </a:t>
            </a:r>
            <a:r>
              <a:rPr lang="en-US" baseline="30000" dirty="0"/>
              <a:t>12</a:t>
            </a:r>
            <a:r>
              <a:rPr lang="en-US" dirty="0"/>
              <a:t>C+2ɣ</a:t>
            </a:r>
          </a:p>
        </p:txBody>
      </p:sp>
    </p:spTree>
    <p:extLst>
      <p:ext uri="{BB962C8B-B14F-4D97-AF65-F5344CB8AC3E}">
        <p14:creationId xmlns:p14="http://schemas.microsoft.com/office/powerpoint/2010/main" val="3489955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3- In much massive stars, were the temperature is higher than in the sun, T  about 10</a:t>
            </a:r>
            <a:r>
              <a:rPr lang="en-US" baseline="30000" dirty="0"/>
              <a:t>8 </a:t>
            </a:r>
            <a:r>
              <a:rPr lang="en-US" dirty="0"/>
              <a:t>K, another reaction cycle is converting 4 protons into 4He. The process is called CNO cycle, as follow: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169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CNO = Carbon-Nitrogen-Oxygen cycle</a:t>
            </a:r>
          </a:p>
        </p:txBody>
      </p:sp>
      <p:pic>
        <p:nvPicPr>
          <p:cNvPr id="1026" name="Picture 2" descr="C:\Users\Mohammed Azeez Saeed\Desktop\cno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48672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83920" y="4572000"/>
            <a:ext cx="731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By adding the above equations, we get:</a:t>
            </a:r>
          </a:p>
          <a:p>
            <a:r>
              <a:rPr lang="en-US" sz="2800" baseline="30000" dirty="0"/>
              <a:t>1</a:t>
            </a:r>
            <a:r>
              <a:rPr lang="en-US" sz="2800" dirty="0"/>
              <a:t>H+</a:t>
            </a:r>
            <a:r>
              <a:rPr lang="en-US" sz="2800" baseline="30000" dirty="0"/>
              <a:t>1</a:t>
            </a:r>
            <a:r>
              <a:rPr lang="en-US" sz="2800" dirty="0"/>
              <a:t>H+</a:t>
            </a:r>
            <a:r>
              <a:rPr lang="en-US" sz="2800" baseline="30000" dirty="0"/>
              <a:t>1</a:t>
            </a:r>
            <a:r>
              <a:rPr lang="en-US" sz="2800" dirty="0"/>
              <a:t>H+</a:t>
            </a:r>
            <a:r>
              <a:rPr lang="en-US" sz="2800" baseline="30000" dirty="0"/>
              <a:t>1</a:t>
            </a:r>
            <a:r>
              <a:rPr lang="en-US" sz="2800" dirty="0"/>
              <a:t>H → </a:t>
            </a:r>
            <a:r>
              <a:rPr lang="en-US" sz="2800" baseline="30000" dirty="0"/>
              <a:t>4</a:t>
            </a:r>
            <a:r>
              <a:rPr lang="en-US" sz="2800" dirty="0"/>
              <a:t>He+ 2e</a:t>
            </a:r>
            <a:r>
              <a:rPr lang="en-US" sz="2800" baseline="30000" dirty="0"/>
              <a:t>+</a:t>
            </a:r>
            <a:r>
              <a:rPr lang="en-US" sz="2800" dirty="0"/>
              <a:t>+2</a:t>
            </a:r>
            <a:r>
              <a:rPr lang="el-GR" sz="2800" dirty="0"/>
              <a:t> </a:t>
            </a:r>
            <a:r>
              <a:rPr lang="el-GR" sz="4400" dirty="0"/>
              <a:t>ᵧ</a:t>
            </a:r>
            <a:r>
              <a:rPr lang="en-US" sz="2800" dirty="0"/>
              <a:t>+3ɣ</a:t>
            </a:r>
          </a:p>
          <a:p>
            <a:r>
              <a:rPr lang="en-US" sz="2800" dirty="0"/>
              <a:t>the last step gives </a:t>
            </a:r>
            <a:r>
              <a:rPr lang="en-US" sz="2800" baseline="30000" dirty="0"/>
              <a:t>12</a:t>
            </a:r>
            <a:r>
              <a:rPr lang="en-US" sz="2800" dirty="0"/>
              <a:t>C back, which is needed in another reaction again. </a:t>
            </a:r>
            <a:r>
              <a:rPr lang="en-US" sz="2800" baseline="30000" dirty="0"/>
              <a:t>12</a:t>
            </a:r>
            <a:r>
              <a:rPr lang="en-US" sz="2800" dirty="0"/>
              <a:t>C is a catalyst.</a:t>
            </a:r>
          </a:p>
        </p:txBody>
      </p:sp>
    </p:spTree>
    <p:extLst>
      <p:ext uri="{BB962C8B-B14F-4D97-AF65-F5344CB8AC3E}">
        <p14:creationId xmlns:p14="http://schemas.microsoft.com/office/powerpoint/2010/main" val="2385010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P-P </a:t>
            </a:r>
            <a:r>
              <a:rPr lang="en-US"/>
              <a:t>Chain Reaction</a:t>
            </a:r>
          </a:p>
        </p:txBody>
      </p:sp>
      <p:pic>
        <p:nvPicPr>
          <p:cNvPr id="5" name="Content Placeholder 4" descr="Diagram showing the proton-proton chain of hydrogen fusion for Main Sequence stars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6248399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971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Nuclear Fusion Reactions in the stars</a:t>
            </a:r>
          </a:p>
        </p:txBody>
      </p:sp>
      <p:pic>
        <p:nvPicPr>
          <p:cNvPr id="1026" name="Picture 2" descr="C:\Users\Mohammed Azeez Saeed\Desktop\pp_chai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74805"/>
            <a:ext cx="7238999" cy="452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83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63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US" sz="9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3087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Sun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4000" dirty="0"/>
              <a:t>The sun is a middle size star created about 5000million years ago.</a:t>
            </a:r>
          </a:p>
          <a:p>
            <a:pPr algn="just">
              <a:defRPr/>
            </a:pPr>
            <a:r>
              <a:rPr lang="en-US" sz="4000" dirty="0"/>
              <a:t>It is expected to live another 5000 million years.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2142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Sun</a:t>
            </a:r>
          </a:p>
        </p:txBody>
      </p:sp>
      <p:pic>
        <p:nvPicPr>
          <p:cNvPr id="6147" name="Picture 6" descr="latest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06638" y="1600200"/>
            <a:ext cx="4530725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88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/>
            </a:br>
            <a:r>
              <a:rPr lang="en-US" dirty="0"/>
              <a:t>Astronomical Unit ( AU)</a:t>
            </a:r>
            <a:br>
              <a:rPr lang="en-US" dirty="0"/>
            </a:br>
            <a:endParaRPr lang="en-US" dirty="0"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Average distance between sun and earth is 1.5x10</a:t>
            </a:r>
            <a:r>
              <a:rPr lang="en-US" baseline="30000" dirty="0"/>
              <a:t>8</a:t>
            </a:r>
            <a:r>
              <a:rPr lang="en-US" dirty="0"/>
              <a:t>Km= 1.5x10</a:t>
            </a:r>
            <a:r>
              <a:rPr lang="en-US" baseline="30000" dirty="0"/>
              <a:t>11</a:t>
            </a:r>
            <a:r>
              <a:rPr lang="en-US" dirty="0"/>
              <a:t>m</a:t>
            </a:r>
          </a:p>
          <a:p>
            <a:pPr>
              <a:defRPr/>
            </a:pPr>
            <a:r>
              <a:rPr lang="en-US" dirty="0"/>
              <a:t> This average distance is called one Astronomical Unit(AU).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Useful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Radius of the sun = 700000Km = 7x10</a:t>
            </a:r>
            <a:r>
              <a:rPr lang="en-US" baseline="30000" dirty="0"/>
              <a:t>8</a:t>
            </a:r>
            <a:r>
              <a:rPr lang="en-US" dirty="0"/>
              <a:t>m</a:t>
            </a:r>
          </a:p>
          <a:p>
            <a:pPr>
              <a:defRPr/>
            </a:pPr>
            <a:r>
              <a:rPr lang="en-US" dirty="0"/>
              <a:t>Mass = 2x10</a:t>
            </a:r>
            <a:r>
              <a:rPr lang="en-US" baseline="30000" dirty="0"/>
              <a:t>30</a:t>
            </a:r>
            <a:r>
              <a:rPr lang="en-US" dirty="0"/>
              <a:t>Kg</a:t>
            </a:r>
          </a:p>
          <a:p>
            <a:pPr>
              <a:defRPr/>
            </a:pPr>
            <a:r>
              <a:rPr lang="en-US" dirty="0"/>
              <a:t>Density = 1.41 Kg/cm</a:t>
            </a:r>
            <a:r>
              <a:rPr lang="en-US" baseline="30000" dirty="0"/>
              <a:t>3</a:t>
            </a:r>
            <a:endParaRPr lang="en-US" dirty="0"/>
          </a:p>
          <a:p>
            <a:pPr>
              <a:defRPr/>
            </a:pPr>
            <a:r>
              <a:rPr lang="en-US" dirty="0"/>
              <a:t>Sun gravitational attraction = 28xearth gravitation= 274.4 m/sec</a:t>
            </a:r>
            <a:r>
              <a:rPr lang="en-US" baseline="30000" dirty="0"/>
              <a:t>2</a:t>
            </a:r>
          </a:p>
          <a:p>
            <a:pPr>
              <a:defRPr/>
            </a:pPr>
            <a:r>
              <a:rPr lang="en-US" dirty="0"/>
              <a:t>Average surface temperature = 6000 </a:t>
            </a:r>
            <a:r>
              <a:rPr lang="en-US" baseline="30000" dirty="0" err="1"/>
              <a:t>o</a:t>
            </a:r>
            <a:r>
              <a:rPr lang="en-US" dirty="0" err="1"/>
              <a:t>K</a:t>
            </a:r>
            <a:endParaRPr lang="en-US" dirty="0"/>
          </a:p>
          <a:p>
            <a:pPr>
              <a:defRPr/>
            </a:pPr>
            <a:r>
              <a:rPr lang="en-US" dirty="0"/>
              <a:t>Average interior temperature= 15x10</a:t>
            </a:r>
            <a:r>
              <a:rPr lang="en-US" baseline="30000" dirty="0"/>
              <a:t>6   </a:t>
            </a:r>
            <a:r>
              <a:rPr lang="en-US" baseline="30000" dirty="0" err="1"/>
              <a:t>o</a:t>
            </a:r>
            <a:r>
              <a:rPr lang="en-US" dirty="0" err="1"/>
              <a:t>K</a:t>
            </a:r>
            <a:endParaRPr lang="en-US" dirty="0"/>
          </a:p>
          <a:p>
            <a:pPr>
              <a:defRPr/>
            </a:pPr>
            <a:r>
              <a:rPr lang="en-US" dirty="0"/>
              <a:t>The sun revolves (spin) around itself in 25 days.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56258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Total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total energy released from the sun is 4x10</a:t>
            </a:r>
            <a:r>
              <a:rPr lang="en-US" baseline="30000" dirty="0"/>
              <a:t>26</a:t>
            </a:r>
            <a:r>
              <a:rPr lang="en-US" dirty="0"/>
              <a:t> watt.</a:t>
            </a:r>
          </a:p>
          <a:p>
            <a:pPr>
              <a:defRPr/>
            </a:pPr>
            <a:r>
              <a:rPr lang="en-US" dirty="0"/>
              <a:t>Energy released in 1m</a:t>
            </a:r>
            <a:r>
              <a:rPr lang="en-US" baseline="30000" dirty="0"/>
              <a:t>2</a:t>
            </a:r>
            <a:r>
              <a:rPr lang="en-US" dirty="0"/>
              <a:t> is:</a:t>
            </a:r>
          </a:p>
          <a:p>
            <a:pPr>
              <a:defRPr/>
            </a:pPr>
            <a:r>
              <a:rPr lang="en-US" dirty="0"/>
              <a:t>E= 4x10</a:t>
            </a:r>
            <a:r>
              <a:rPr lang="en-US" baseline="30000" dirty="0"/>
              <a:t>26</a:t>
            </a:r>
            <a:r>
              <a:rPr lang="en-US" dirty="0"/>
              <a:t>/ 4</a:t>
            </a:r>
            <a:r>
              <a:rPr lang="el-GR" dirty="0"/>
              <a:t>π</a:t>
            </a:r>
            <a:r>
              <a:rPr lang="en-US" dirty="0"/>
              <a:t>R</a:t>
            </a:r>
            <a:r>
              <a:rPr lang="en-US" baseline="30000" dirty="0"/>
              <a:t>2</a:t>
            </a:r>
            <a:r>
              <a:rPr lang="en-US" dirty="0"/>
              <a:t> = 6.3x 10</a:t>
            </a:r>
            <a:r>
              <a:rPr lang="en-US" baseline="30000" dirty="0"/>
              <a:t>7</a:t>
            </a:r>
            <a:r>
              <a:rPr lang="en-US" dirty="0"/>
              <a:t> watt/m</a:t>
            </a:r>
            <a:r>
              <a:rPr lang="en-US" baseline="30000" dirty="0"/>
              <a:t>2</a:t>
            </a:r>
            <a:endParaRPr lang="en-US" dirty="0"/>
          </a:p>
          <a:p>
            <a:pPr>
              <a:defRPr/>
            </a:pPr>
            <a:r>
              <a:rPr lang="en-US" dirty="0"/>
              <a:t>This amount of energy transfer through space according to inverse square law.</a:t>
            </a:r>
          </a:p>
          <a:p>
            <a:pPr>
              <a:defRPr/>
            </a:pPr>
            <a:r>
              <a:rPr lang="en-US" dirty="0"/>
              <a:t>Outside the earth atmosphere, it becomes 1367watt/m</a:t>
            </a:r>
            <a:r>
              <a:rPr lang="en-US" baseline="30000" dirty="0"/>
              <a:t>2</a:t>
            </a:r>
            <a:r>
              <a:rPr lang="en-US" dirty="0"/>
              <a:t> = Solar Constant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1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/>
            </a:br>
            <a:r>
              <a:rPr lang="en-US" dirty="0"/>
              <a:t>Solar Radiation Spectrum </a:t>
            </a:r>
            <a:br>
              <a:rPr lang="ar-IQ" dirty="0"/>
            </a:br>
            <a:endParaRPr lang="en-US" dirty="0">
              <a:cs typeface="Ali_K_Alwand" pitchFamily="2" charset="-78"/>
            </a:endParaRPr>
          </a:p>
        </p:txBody>
      </p:sp>
      <p:pic>
        <p:nvPicPr>
          <p:cNvPr id="17411" name="Picture 4" descr="File:Solar Spectrum.pn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5588" y="1600200"/>
            <a:ext cx="6091237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5626000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this energy come?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Physics define three sources of energy:</a:t>
            </a:r>
          </a:p>
          <a:p>
            <a:r>
              <a:rPr lang="en-US" dirty="0"/>
              <a:t>1-Gravitational potential energy</a:t>
            </a:r>
          </a:p>
          <a:p>
            <a:r>
              <a:rPr lang="en-US" dirty="0"/>
              <a:t>2-Chemical Reactions</a:t>
            </a:r>
          </a:p>
          <a:p>
            <a:r>
              <a:rPr lang="en-US" dirty="0"/>
              <a:t>3-Nuclear Reactions</a:t>
            </a:r>
          </a:p>
          <a:p>
            <a:pPr marL="0" indent="0">
              <a:buNone/>
            </a:pPr>
            <a:r>
              <a:rPr lang="en-US" dirty="0"/>
              <a:t>In order to verify the actual source of energy in the stars ( Sun), the life time (t) must be estimated.</a:t>
            </a:r>
          </a:p>
        </p:txBody>
      </p:sp>
    </p:spTree>
    <p:extLst>
      <p:ext uri="{BB962C8B-B14F-4D97-AF65-F5344CB8AC3E}">
        <p14:creationId xmlns:p14="http://schemas.microsoft.com/office/powerpoint/2010/main" val="1715874898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955</Words>
  <Application>Microsoft Office PowerPoint</Application>
  <PresentationFormat>On-screen Show (4:3)</PresentationFormat>
  <Paragraphs>108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PowerPoint Presentation</vt:lpstr>
      <vt:lpstr>Solar Energy</vt:lpstr>
      <vt:lpstr>The Sun</vt:lpstr>
      <vt:lpstr>The Sun</vt:lpstr>
      <vt:lpstr> Astronomical Unit ( AU) </vt:lpstr>
      <vt:lpstr>Useful Information</vt:lpstr>
      <vt:lpstr>Total Energy</vt:lpstr>
      <vt:lpstr> Solar Radiation Spectrum  </vt:lpstr>
      <vt:lpstr>Where does this energy come?</vt:lpstr>
      <vt:lpstr>The lifetime</vt:lpstr>
      <vt:lpstr>1-Gravitational Potential Energy</vt:lpstr>
      <vt:lpstr>Chemical Reaction</vt:lpstr>
      <vt:lpstr>continued</vt:lpstr>
      <vt:lpstr>Nuclear Reaction</vt:lpstr>
      <vt:lpstr>continued</vt:lpstr>
      <vt:lpstr>Nuclear Reactions in the Stars</vt:lpstr>
      <vt:lpstr>Nuclear Reactions</vt:lpstr>
      <vt:lpstr>continued</vt:lpstr>
      <vt:lpstr>continued</vt:lpstr>
      <vt:lpstr>continued</vt:lpstr>
      <vt:lpstr>continued</vt:lpstr>
      <vt:lpstr>CNO = Carbon-Nitrogen-Oxygen cycle</vt:lpstr>
      <vt:lpstr>P-P Chain Reaction</vt:lpstr>
      <vt:lpstr>Nuclear Fusion Reactions in the stars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 of Energy in the Stars</dc:title>
  <dc:creator>Windows User</dc:creator>
  <cp:lastModifiedBy>saeedmohammedazeez@gmail.com</cp:lastModifiedBy>
  <cp:revision>29</cp:revision>
  <dcterms:created xsi:type="dcterms:W3CDTF">2019-09-09T18:31:22Z</dcterms:created>
  <dcterms:modified xsi:type="dcterms:W3CDTF">2024-02-19T03:53:08Z</dcterms:modified>
</cp:coreProperties>
</file>